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Override5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13"/>
  </p:notesMasterIdLst>
  <p:sldIdLst>
    <p:sldId id="476" r:id="rId2"/>
    <p:sldId id="479" r:id="rId3"/>
    <p:sldId id="477" r:id="rId4"/>
    <p:sldId id="475" r:id="rId5"/>
    <p:sldId id="478" r:id="rId6"/>
    <p:sldId id="480" r:id="rId7"/>
    <p:sldId id="481" r:id="rId8"/>
    <p:sldId id="482" r:id="rId9"/>
    <p:sldId id="483" r:id="rId10"/>
    <p:sldId id="484" r:id="rId11"/>
    <p:sldId id="485" r:id="rId12"/>
  </p:sldIdLst>
  <p:sldSz cx="9144000" cy="5143500" type="screen16x9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  <p:clrMru>
    <a:srgbClr val="50CDD1"/>
    <a:srgbClr val="DCF1F4"/>
    <a:srgbClr val="E93E2D"/>
    <a:srgbClr val="00B304"/>
    <a:srgbClr val="A3BDDD"/>
    <a:srgbClr val="215968"/>
    <a:srgbClr val="6D97C9"/>
    <a:srgbClr val="8FAFD5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9043" autoAdjust="0"/>
    <p:restoredTop sz="88889" autoAdjust="0"/>
  </p:normalViewPr>
  <p:slideViewPr>
    <p:cSldViewPr>
      <p:cViewPr>
        <p:scale>
          <a:sx n="75" d="100"/>
          <a:sy n="75" d="100"/>
        </p:scale>
        <p:origin x="-72" y="-4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6F0148B-9E87-41A6-8007-94943CE64E0D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92B33CC-84CF-4EF6-B1BA-8636AC8FA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xfrm>
            <a:off x="679450" y="4729163"/>
            <a:ext cx="5438775" cy="39100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indent="541338" algn="just">
              <a:spcBef>
                <a:spcPct val="0"/>
              </a:spcBef>
            </a:pPr>
            <a:r>
              <a:rPr lang="ru-RU" smtClean="0"/>
              <a:t>Для общеобразовательных школ был внедрен модуль внутришкоьного документооборота (движение учащихся) и проведено мониторинговое исследование всех учащихся 5-11 классов. </a:t>
            </a:r>
          </a:p>
          <a:p>
            <a:pPr indent="541338" algn="just">
              <a:spcBef>
                <a:spcPct val="0"/>
              </a:spcBef>
            </a:pPr>
            <a:r>
              <a:rPr lang="ru-RU" smtClean="0"/>
              <a:t>Внутришкольный документооборот позволяет автоматизировать процесс создания и утверждения приказов о движении учащихся и навести порядок в работе пользователей с учетными данными учащихся.</a:t>
            </a:r>
          </a:p>
          <a:p>
            <a:pPr indent="541338" algn="just">
              <a:spcBef>
                <a:spcPct val="0"/>
              </a:spcBef>
            </a:pPr>
            <a:r>
              <a:rPr lang="ru-RU" smtClean="0"/>
              <a:t>Созданная система тестирования в дальнейшем будет использоваться для проведения срезов знаний и мониторинговых исследований.</a:t>
            </a:r>
          </a:p>
          <a:p>
            <a:pPr indent="541338" algn="just">
              <a:spcBef>
                <a:spcPct val="0"/>
              </a:spcBef>
            </a:pPr>
            <a:endParaRPr lang="ru-RU" smtClean="0"/>
          </a:p>
          <a:p>
            <a:pPr indent="541338" algn="just">
              <a:spcBef>
                <a:spcPct val="0"/>
              </a:spcBef>
            </a:pPr>
            <a:r>
              <a:rPr lang="ru-RU" smtClean="0"/>
              <a:t>В 2014 году планируется в части развития документооборота создать и внедрить модуль кадрового учета сотрудников, а в части развития системы отчётности автоматизировать формирование отчетной формы ОШ-1 для того, чтобы облегчить работу школ по сбору данной формы отёчности и передачи ее в вышестоящие органы.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79450" y="4778375"/>
            <a:ext cx="5438775" cy="4362450"/>
          </a:xfrm>
        </p:spPr>
        <p:txBody>
          <a:bodyPr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 рамках развития инфраструктуры была проделана следующая совместная работа:</a:t>
            </a:r>
          </a:p>
          <a:p>
            <a:pPr marL="173850" indent="-1738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 течение 2013 года к ГИСТ РТ по ВОЛС было </a:t>
            </a:r>
            <a:r>
              <a:rPr lang="ru-RU" dirty="0" err="1" smtClean="0"/>
              <a:t>переподлючено</a:t>
            </a:r>
            <a:r>
              <a:rPr lang="ru-RU" dirty="0" smtClean="0"/>
              <a:t> </a:t>
            </a:r>
            <a:r>
              <a:rPr lang="ru-RU" b="1" dirty="0" smtClean="0"/>
              <a:t>174 </a:t>
            </a:r>
            <a:r>
              <a:rPr lang="ru-RU" dirty="0" smtClean="0"/>
              <a:t>школы, с численностью учащихся </a:t>
            </a:r>
            <a:r>
              <a:rPr lang="ru-RU" b="1" dirty="0" smtClean="0"/>
              <a:t>150</a:t>
            </a:r>
            <a:r>
              <a:rPr lang="ru-RU" dirty="0" smtClean="0"/>
              <a:t> и более человек. Общее количество школ </a:t>
            </a:r>
            <a:r>
              <a:rPr lang="ru-RU" dirty="0" err="1" smtClean="0"/>
              <a:t>переподключенных</a:t>
            </a:r>
            <a:r>
              <a:rPr lang="ru-RU" dirty="0" smtClean="0"/>
              <a:t> к ГИСТ РТ по ВОЛС </a:t>
            </a:r>
            <a:r>
              <a:rPr lang="ru-RU" dirty="0"/>
              <a:t>н</a:t>
            </a:r>
            <a:r>
              <a:rPr lang="ru-RU" dirty="0" smtClean="0"/>
              <a:t>а текущий момент составило </a:t>
            </a:r>
            <a:r>
              <a:rPr lang="ru-RU" b="1" dirty="0" smtClean="0"/>
              <a:t>599</a:t>
            </a:r>
            <a:r>
              <a:rPr lang="ru-RU" dirty="0" smtClean="0"/>
              <a:t> школ (в них в совокупности обучается </a:t>
            </a:r>
            <a:r>
              <a:rPr lang="ru-RU" b="1" dirty="0" smtClean="0"/>
              <a:t>84%</a:t>
            </a:r>
            <a:r>
              <a:rPr lang="ru-RU" dirty="0" smtClean="0"/>
              <a:t> всех учащихся республики)</a:t>
            </a:r>
          </a:p>
          <a:p>
            <a:pPr marL="173850" indent="-1738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 рамках расширения пилотного проекта в Зеленодольском районе учета посещаемости УДО персональной техникой (планшеты) были оснащены преподаватели еще </a:t>
            </a:r>
            <a:r>
              <a:rPr lang="ru-RU" b="1" dirty="0" smtClean="0"/>
              <a:t>5 районов</a:t>
            </a:r>
            <a:r>
              <a:rPr lang="ru-RU" dirty="0" smtClean="0"/>
              <a:t>. Также в зданиях УДО данных пяти районов были установлены точки доступа </a:t>
            </a:r>
            <a:r>
              <a:rPr lang="en-US" dirty="0" err="1" smtClean="0"/>
              <a:t>wi-fi</a:t>
            </a:r>
            <a:r>
              <a:rPr lang="ru-RU" dirty="0" smtClean="0"/>
              <a:t>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По итогам реализации долгосрочной целевой программы «Электронный Татарстан» (2011-2013) процент исполнения плановых индикаторов по мероприятию «Развитие ИКТ в образовании» составил </a:t>
            </a:r>
            <a:r>
              <a:rPr lang="ru-RU" b="1" dirty="0" smtClean="0"/>
              <a:t>100%.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НА 2014 год запланированы работы</a:t>
            </a:r>
          </a:p>
          <a:p>
            <a:pPr marL="173850" indent="-1738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 по оснащению техникой учреждений среднего профессионального образования (СПО)</a:t>
            </a:r>
          </a:p>
          <a:p>
            <a:pPr marL="173850" indent="-1738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Развитие беспроводных сетей передачи данных (установка точек доступа в СПО и УДО, замена и расширение зоны покрытия в школах)</a:t>
            </a:r>
          </a:p>
          <a:p>
            <a:pPr marL="173850" indent="-17385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В рамках ГИСТ запланировано подключение детских садов по приоритетному списку Министерства образования и науки Республики Татарстан</a:t>
            </a:r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45233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 части развития информационной системы «Электронное образование в РТ» в 2013 году был создан и внедрен модуль электронного зачисления в СПО, включающий в себя автоматизацию процесса регистрации заявления в электронном виде, автоматическое построение рейтинга абитуриентов и электронное зачисление.</a:t>
            </a:r>
          </a:p>
          <a:p>
            <a:pPr indent="45233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 2014 году планируется развивать данное направление в части создания электронных журналов и зачетных книжек для включения в единую систему отчетности по успеваемости и посещаемости занятий.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B4ED88-8B28-4D02-B0AD-52E2A6F18D3E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D6E488-5D8B-439E-BCBB-1DBC57361F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841B5C-4702-4DAF-B880-F146DF4842BA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AC14C3A-7BC5-4957-A739-93FF4EE224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B88891-5852-493F-8D19-02F1DDEDB229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397FD59-5B2F-4A77-AD63-7A194E7082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4713"/>
            <a:ext cx="2133600" cy="3571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6AD7E6-BEFC-43DE-9FDD-89B25F909651}" type="datetime1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4713"/>
            <a:ext cx="2895600" cy="3571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4713"/>
            <a:ext cx="2133600" cy="35718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6CEB269-0E45-4B37-9148-502279532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lad\Desktop\!Output\background1.jpg"/>
          <p:cNvPicPr>
            <a:picLocks noChangeAspect="1" noChangeArrowheads="1"/>
          </p:cNvPicPr>
          <p:nvPr userDrawn="1"/>
        </p:nvPicPr>
        <p:blipFill>
          <a:blip r:embed="rId2"/>
          <a:srcRect l="17580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lad\Desktop\!Output\bg.png"/>
          <p:cNvPicPr>
            <a:picLocks noChangeAspect="1" noChangeArrowheads="1"/>
          </p:cNvPicPr>
          <p:nvPr userDrawn="1"/>
        </p:nvPicPr>
        <p:blipFill>
          <a:blip r:embed="rId2"/>
          <a:srcRect r="1540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A1FF06-747A-47CC-972F-30B8E20268BC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059917-6CEA-431A-BE64-14E39657DD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261B8A-3E5D-4CC5-B398-6EC91D9CC698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167A7C-FE98-44E6-A937-C5B702876E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E76FA27-7C8F-4E93-8EFD-6BA0D0A1FC68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B99B6DE-EBB4-449E-9E32-D84D5866B2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8CC40C5-9B03-45AF-A3F4-6933304B4BF6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1847A1-5F3D-451D-BADE-3CDE98B40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E44381-BD9B-4E5F-8E92-10E168078A37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08B500-005D-441A-9397-840B67EE9F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D0BAD3-C25F-4296-9549-0C9D46A13F30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DAA3737-D969-4057-8258-2C521D2CC8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6E20C7-D145-404C-B903-189589A97339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3EE9F87-3785-43EF-A0A1-7C0122B08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A7F6DC4-6441-4457-9C42-9845721251B3}" type="datetimeFigureOut">
              <a:rPr lang="ru-RU"/>
              <a:pPr>
                <a:defRPr/>
              </a:pPr>
              <a:t>30.06.2016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25C4F-6BF1-4063-9962-0ADA77895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6"/>
          <a:srcRect t="16087" b="5879"/>
          <a:stretch>
            <a:fillRect/>
          </a:stretch>
        </p:blipFill>
        <p:spPr bwMode="auto">
          <a:xfrm>
            <a:off x="-1588" y="812800"/>
            <a:ext cx="9144001" cy="433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 userDrawn="1"/>
        </p:nvSpPr>
        <p:spPr>
          <a:xfrm>
            <a:off x="1588" y="76200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1028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 userDrawn="1"/>
        </p:nvPicPr>
        <p:blipFill>
          <a:blip r:embed="rId17"/>
          <a:srcRect/>
          <a:stretch>
            <a:fillRect/>
          </a:stretch>
        </p:blipFill>
        <p:spPr bwMode="auto">
          <a:xfrm>
            <a:off x="7596188" y="4629150"/>
            <a:ext cx="1368425" cy="30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493658" y="146235"/>
            <a:ext cx="63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Проект «Школьная карта»</a:t>
            </a:r>
          </a:p>
        </p:txBody>
      </p:sp>
      <p:pic>
        <p:nvPicPr>
          <p:cNvPr id="17411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65088"/>
            <a:ext cx="1643063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71F742B-4984-443F-9F66-FF144A99591A}" type="slidenum">
              <a:rPr lang="ru-RU" smtClean="0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 smtClean="0">
              <a:solidFill>
                <a:srgbClr val="89898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95313" y="2147888"/>
            <a:ext cx="42576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ОЖИДАЕМЫЕ РЕЗУЛЬТАТЫ</a:t>
            </a:r>
          </a:p>
        </p:txBody>
      </p:sp>
      <p:sp>
        <p:nvSpPr>
          <p:cNvPr id="17414" name="Прямоугольник 21"/>
          <p:cNvSpPr>
            <a:spLocks noChangeArrowheads="1"/>
          </p:cNvSpPr>
          <p:nvPr/>
        </p:nvSpPr>
        <p:spPr bwMode="auto">
          <a:xfrm>
            <a:off x="539750" y="2516188"/>
            <a:ext cx="10440988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Уход от наличности в школе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Контроль за расходами ребенка, информирование родителей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Безопасность детей (СКУД)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Прозрачность процесса финансирования питания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Обучение ребенка управлению личными финансами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27088" y="863600"/>
            <a:ext cx="80518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ЦЕЛЬ ПРОЕКТА </a:t>
            </a:r>
            <a:r>
              <a:rPr lang="ru-RU" alt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– оптимизация процесса предоставления школьного питания и формирование финансовой грамотности школьников РТ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1403648" y="123478"/>
            <a:ext cx="6142992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627063"/>
            <a:ext cx="7367587" cy="408146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9700" y="1419225"/>
            <a:ext cx="3757613" cy="182245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0" y="123478"/>
            <a:ext cx="8748464" cy="69353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школьных столовых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700088"/>
            <a:ext cx="7029450" cy="424815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5963" y="817563"/>
            <a:ext cx="4194175" cy="271145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388" y="3148013"/>
            <a:ext cx="8367712" cy="1393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6843" y="-12834"/>
            <a:ext cx="6322361" cy="583574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Дизайн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карты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459" name="TextBox 6"/>
          <p:cNvSpPr txBox="1">
            <a:spLocks noChangeArrowheads="1"/>
          </p:cNvSpPr>
          <p:nvPr/>
        </p:nvSpPr>
        <p:spPr bwMode="auto">
          <a:xfrm>
            <a:off x="5091113" y="571500"/>
            <a:ext cx="2938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Обратная</a:t>
            </a:r>
            <a:r>
              <a:rPr lang="ru-RU" b="1">
                <a:latin typeface="Tahoma" pitchFamily="34" charset="0"/>
                <a:cs typeface="Tahoma" pitchFamily="34" charset="0"/>
              </a:rPr>
              <a:t> </a:t>
            </a: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сторона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1651000" y="569913"/>
            <a:ext cx="2303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Лицевая</a:t>
            </a:r>
            <a:r>
              <a:rPr lang="ru-RU" b="1">
                <a:latin typeface="Tahoma" pitchFamily="34" charset="0"/>
                <a:cs typeface="Tahoma" pitchFamily="34" charset="0"/>
              </a:rPr>
              <a:t> </a:t>
            </a: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сторона</a:t>
            </a:r>
          </a:p>
        </p:txBody>
      </p:sp>
      <p:pic>
        <p:nvPicPr>
          <p:cNvPr id="1946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949325"/>
            <a:ext cx="2271712" cy="1493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2863" y="944563"/>
            <a:ext cx="2303462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Рисунок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725" y="1779588"/>
            <a:ext cx="450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Box 15"/>
          <p:cNvSpPr txBox="1">
            <a:spLocks noChangeArrowheads="1"/>
          </p:cNvSpPr>
          <p:nvPr/>
        </p:nvSpPr>
        <p:spPr bwMode="auto">
          <a:xfrm>
            <a:off x="5795963" y="1708150"/>
            <a:ext cx="1954212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800" b="1">
                <a:latin typeface="Tahoma" pitchFamily="34" charset="0"/>
                <a:cs typeface="Tahoma" pitchFamily="34" charset="0"/>
              </a:rPr>
              <a:t>Иванова Анна</a:t>
            </a:r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2428875" y="2676525"/>
            <a:ext cx="12049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ПИТАНИЕ</a:t>
            </a: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3633788" y="2690813"/>
            <a:ext cx="15303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ТРАНСПОРТ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4757738" y="2687638"/>
            <a:ext cx="1531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СКУД</a:t>
            </a:r>
          </a:p>
        </p:txBody>
      </p:sp>
      <p:sp>
        <p:nvSpPr>
          <p:cNvPr id="20" name="Rectangle 27"/>
          <p:cNvSpPr>
            <a:spLocks noChangeArrowheads="1"/>
          </p:cNvSpPr>
          <p:nvPr/>
        </p:nvSpPr>
        <p:spPr bwMode="auto">
          <a:xfrm>
            <a:off x="4786313" y="4249738"/>
            <a:ext cx="15319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УДО</a:t>
            </a:r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2825750" y="4198938"/>
            <a:ext cx="16446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БИБЛИОТЕКА</a:t>
            </a:r>
          </a:p>
        </p:txBody>
      </p:sp>
      <p:pic>
        <p:nvPicPr>
          <p:cNvPr id="19470" name="Рисунок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00338" y="3382963"/>
            <a:ext cx="32385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1" name="Рисунок 2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38" y="3022600"/>
            <a:ext cx="2095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2" name="Рисунок 2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7663" y="3009900"/>
            <a:ext cx="2095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3" name="Рисунок 2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9725" y="3009900"/>
            <a:ext cx="2095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4" name="Рисунок 2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548063" y="3910013"/>
            <a:ext cx="2000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75" name="Рисунок 2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51475" y="3910013"/>
            <a:ext cx="20002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6" name="Rectangle 27"/>
          <p:cNvSpPr>
            <a:spLocks noChangeArrowheads="1"/>
          </p:cNvSpPr>
          <p:nvPr/>
        </p:nvSpPr>
        <p:spPr bwMode="auto">
          <a:xfrm>
            <a:off x="2867025" y="4391025"/>
            <a:ext cx="153193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перспектива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4"/>
          <p:cNvSpPr txBox="1">
            <a:spLocks noGrp="1"/>
          </p:cNvSpPr>
          <p:nvPr/>
        </p:nvSpPr>
        <p:spPr bwMode="auto">
          <a:xfrm>
            <a:off x="6057900" y="4684713"/>
            <a:ext cx="160020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900">
              <a:solidFill>
                <a:srgbClr val="89898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1259632" y="146235"/>
            <a:ext cx="660673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Система 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«Электронный привратник»</a:t>
            </a:r>
          </a:p>
        </p:txBody>
      </p:sp>
      <p:pic>
        <p:nvPicPr>
          <p:cNvPr id="20484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9175" y="142875"/>
            <a:ext cx="164306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792F92-0582-482E-879D-4E29987A59F2}" type="slidenum">
              <a:rPr lang="ru-RU" smtClean="0">
                <a:solidFill>
                  <a:srgbClr val="898989"/>
                </a:solidFill>
                <a:latin typeface="Tahoma" pitchFamily="34" charset="0"/>
                <a:cs typeface="Tahoma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smtClean="0">
              <a:solidFill>
                <a:srgbClr val="898989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1788" y="1079500"/>
            <a:ext cx="2892425" cy="1808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4213" y="2990850"/>
            <a:ext cx="2995612" cy="1871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850900" y="1244600"/>
            <a:ext cx="46577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не преграждает пути эвакуации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b="1">
              <a:solidFill>
                <a:srgbClr val="215968"/>
              </a:solidFill>
              <a:latin typeface="Tahoma" pitchFamily="34" charset="0"/>
              <a:cs typeface="Tahoma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дает точную картину о количестве людей на территории объекта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71900" y="3067050"/>
            <a:ext cx="45720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информирование родителей о присутствии ребенка в школе </a:t>
            </a:r>
          </a:p>
          <a:p>
            <a:pPr marL="342900" indent="-342900"/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     (в том числе по смс)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b="1">
                <a:solidFill>
                  <a:srgbClr val="215968"/>
                </a:solidFill>
                <a:latin typeface="Tahoma" pitchFamily="34" charset="0"/>
                <a:cs typeface="Tahoma" pitchFamily="34" charset="0"/>
              </a:rPr>
              <a:t>система предотвращения    несанкционированного доступ на объект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7"/>
          <p:cNvSpPr>
            <a:spLocks noChangeArrowheads="1"/>
          </p:cNvSpPr>
          <p:nvPr/>
        </p:nvSpPr>
        <p:spPr bwMode="auto">
          <a:xfrm>
            <a:off x="539552" y="-68223"/>
            <a:ext cx="755138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Автоматизированный учет </a:t>
            </a:r>
          </a:p>
          <a:p>
            <a:pPr algn="ctr"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посещаемости УДО</a:t>
            </a:r>
          </a:p>
        </p:txBody>
      </p:sp>
      <p:pic>
        <p:nvPicPr>
          <p:cNvPr id="22531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69175" y="142875"/>
            <a:ext cx="1643063" cy="41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C3220C-CB57-47F2-A68D-6BAFD1A08E4A}" type="slidenum">
              <a:rPr lang="ru-RU" smtClean="0">
                <a:solidFill>
                  <a:srgbClr val="898989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 smtClean="0">
              <a:solidFill>
                <a:srgbClr val="898989"/>
              </a:solidFill>
              <a:cs typeface="Arial" charset="0"/>
            </a:endParaRPr>
          </a:p>
        </p:txBody>
      </p:sp>
      <p:pic>
        <p:nvPicPr>
          <p:cNvPr id="22533" name="Рисунок 2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" y="4011613"/>
            <a:ext cx="1504950" cy="96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3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65350" y="2211388"/>
            <a:ext cx="2549525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92725" y="885825"/>
            <a:ext cx="3063875" cy="2154238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6" name="Рисунок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-2560580">
            <a:off x="668338" y="2716213"/>
            <a:ext cx="1327150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Рисунок 7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737323">
            <a:off x="4948238" y="3489325"/>
            <a:ext cx="164782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538" y="457200"/>
            <a:ext cx="5886450" cy="53022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>
              <a:defRPr/>
            </a:pPr>
            <a:r>
              <a:rPr lang="ru-RU" sz="2100" b="1" dirty="0">
                <a:solidFill>
                  <a:srgbClr val="FF0000"/>
                </a:solidFill>
              </a:rPr>
              <a:t>     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Основные итоги реализации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395288" y="627063"/>
            <a:ext cx="8497887" cy="3744912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algn="just">
              <a:buFont typeface="Arial" charset="0"/>
              <a:buNone/>
            </a:pPr>
            <a:endParaRPr lang="ru-RU" b="1" smtClean="0">
              <a:latin typeface="Tahoma" pitchFamily="34" charset="0"/>
              <a:cs typeface="Tahoma" pitchFamily="34" charset="0"/>
            </a:endParaRPr>
          </a:p>
          <a:p>
            <a:pPr marL="0" indent="0" algn="just">
              <a:spcAft>
                <a:spcPts val="600"/>
              </a:spcAft>
            </a:pP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Установлено </a:t>
            </a:r>
            <a:r>
              <a:rPr lang="ru-RU" sz="2400" b="1" smtClean="0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11</a:t>
            </a: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 СКУДов</a:t>
            </a:r>
          </a:p>
          <a:p>
            <a:pPr marL="0" indent="0" algn="just">
              <a:spcAft>
                <a:spcPts val="600"/>
              </a:spcAft>
            </a:pP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Выдано </a:t>
            </a:r>
            <a:r>
              <a:rPr lang="ru-RU" sz="2400" b="1" smtClean="0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9795</a:t>
            </a: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 карт (браслетов)</a:t>
            </a:r>
          </a:p>
          <a:p>
            <a:pPr marL="0" indent="0" algn="just">
              <a:spcAft>
                <a:spcPts val="600"/>
              </a:spcAft>
            </a:pP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Установлено </a:t>
            </a:r>
            <a:r>
              <a:rPr lang="ru-RU" sz="2400" b="1" smtClean="0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12</a:t>
            </a: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 инфоматов Госуслуг РТ</a:t>
            </a:r>
          </a:p>
          <a:p>
            <a:pPr marL="0" indent="0" algn="just">
              <a:spcAft>
                <a:spcPts val="600"/>
              </a:spcAft>
            </a:pP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Установлено </a:t>
            </a:r>
            <a:r>
              <a:rPr lang="ru-RU" sz="2400" b="1" smtClean="0">
                <a:solidFill>
                  <a:srgbClr val="E93E2D"/>
                </a:solidFill>
                <a:latin typeface="Tahoma" pitchFamily="34" charset="0"/>
                <a:cs typeface="Tahoma" pitchFamily="34" charset="0"/>
              </a:rPr>
              <a:t>12</a:t>
            </a: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POS</a:t>
            </a: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-терминало в школьных столовых</a:t>
            </a:r>
          </a:p>
          <a:p>
            <a:pPr marL="0" indent="0" algn="just">
              <a:spcAft>
                <a:spcPts val="600"/>
              </a:spcAft>
            </a:pPr>
            <a:r>
              <a:rPr lang="ru-RU" sz="2400" b="1" smtClean="0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На портале Госуслуг РТ реализован функционал управления школьной картой</a:t>
            </a:r>
          </a:p>
          <a:p>
            <a:pPr marL="0" indent="0" algn="ctr">
              <a:buFont typeface="Arial" charset="0"/>
              <a:buNone/>
            </a:pPr>
            <a:endParaRPr lang="ru-RU" b="1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538" y="457200"/>
            <a:ext cx="5886450" cy="53022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Сервисы для родителей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25" y="490538"/>
            <a:ext cx="7196138" cy="441801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8538" y="690563"/>
            <a:ext cx="6524625" cy="32670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538" y="457200"/>
            <a:ext cx="5886450" cy="53022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Просмотр школьного меню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627063"/>
            <a:ext cx="5511800" cy="4392612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613" y="722313"/>
            <a:ext cx="3200400" cy="35528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538" y="457200"/>
            <a:ext cx="5886450" cy="53022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Контроль посещаемости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636588"/>
            <a:ext cx="6350000" cy="42386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6725" y="752475"/>
            <a:ext cx="4713288" cy="3784600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2141538" y="457200"/>
            <a:ext cx="5886450" cy="530225"/>
          </a:xfrm>
          <a:prstGeom prst="rect">
            <a:avLst/>
          </a:prstGeom>
        </p:spPr>
        <p:txBody>
          <a:bodyPr lIns="68580" tIns="34290" rIns="68580" bIns="34290"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21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13190" y="29121"/>
            <a:ext cx="6142992" cy="693539"/>
          </a:xfrm>
        </p:spPr>
        <p:txBody>
          <a:bodyPr/>
          <a:lstStyle/>
          <a:p>
            <a:pPr>
              <a:defRPr/>
            </a:pPr>
            <a:r>
              <a:rPr lang="ru-RU" sz="2100" b="1" dirty="0" smtClean="0">
                <a:solidFill>
                  <a:srgbClr val="FF0000"/>
                </a:solidFill>
              </a:rPr>
              <a:t>     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Банковские сервисы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468313"/>
            <a:ext cx="4759325" cy="454342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975" y="627063"/>
            <a:ext cx="5130800" cy="3876675"/>
          </a:xfrm>
          <a:prstGeom prst="rect">
            <a:avLst/>
          </a:prstGeom>
          <a:ln>
            <a:solidFill>
              <a:schemeClr val="accent1">
                <a:alpha val="38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0838" y="1492250"/>
            <a:ext cx="1052512" cy="1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6924</TotalTime>
  <Words>512</Words>
  <Application>Microsoft Office PowerPoint</Application>
  <PresentationFormat>Экран (16:9)</PresentationFormat>
  <Paragraphs>58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Дизайн карты</vt:lpstr>
      <vt:lpstr>Слайд 3</vt:lpstr>
      <vt:lpstr>Слайд 4</vt:lpstr>
      <vt:lpstr>      Основные итоги реализации</vt:lpstr>
      <vt:lpstr>      Сервисы для родителей</vt:lpstr>
      <vt:lpstr>      Просмотр школьного меню</vt:lpstr>
      <vt:lpstr>      Контроль посещаемости</vt:lpstr>
      <vt:lpstr>      Банковские сервисы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Лиля+Ренат=Любовь</cp:lastModifiedBy>
  <cp:revision>220</cp:revision>
  <dcterms:created xsi:type="dcterms:W3CDTF">2011-01-19T10:29:57Z</dcterms:created>
  <dcterms:modified xsi:type="dcterms:W3CDTF">2016-06-30T19:54:58Z</dcterms:modified>
</cp:coreProperties>
</file>